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2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21" name="PlaceHolder 4"/>
          <p:cNvSpPr>
            <a:spLocks noGrp="1"/>
          </p:cNvSpPr>
          <p:nvPr>
            <p:ph type="dt" idx="4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22" name="PlaceHolder 5"/>
          <p:cNvSpPr>
            <a:spLocks noGrp="1"/>
          </p:cNvSpPr>
          <p:nvPr>
            <p:ph type="ftr" idx="5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en-US" sz="1400" b="0" strike="noStrike" spc="-1">
                <a:latin typeface="Times New Roman"/>
              </a:defRPr>
            </a:lvl1pPr>
          </a:lstStyle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23" name="PlaceHolder 6"/>
          <p:cNvSpPr>
            <a:spLocks noGrp="1"/>
          </p:cNvSpPr>
          <p:nvPr>
            <p:ph type="sldNum" idx="6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A143E873-EFF2-4E86-8EC8-635347B9810B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70120" y="1257480"/>
            <a:ext cx="6031080" cy="3392640"/>
          </a:xfrm>
          <a:prstGeom prst="rect">
            <a:avLst/>
          </a:prstGeom>
          <a:ln w="0">
            <a:noFill/>
          </a:ln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040" cy="3959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sldNum" idx="14"/>
          </p:nvPr>
        </p:nvSpPr>
        <p:spPr>
          <a:xfrm>
            <a:off x="4402080" y="9553680"/>
            <a:ext cx="3367080" cy="503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544889B-A3EC-468C-9ED7-231A492FB499}" type="slidenum">
              <a:rPr lang="it-IT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70120" y="1257480"/>
            <a:ext cx="6031080" cy="3392640"/>
          </a:xfrm>
          <a:prstGeom prst="rect">
            <a:avLst/>
          </a:prstGeom>
          <a:ln w="0">
            <a:noFill/>
          </a:ln>
        </p:spPr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040" cy="3959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CFD8DC"/>
              </a:buClr>
              <a:buFont typeface="Source Sans Pro"/>
              <a:buChar char="◎"/>
            </a:pPr>
            <a:r>
              <a:rPr lang="en" sz="12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Store SRAM content into flash memory</a:t>
            </a:r>
            <a:endParaRPr lang="en-US" sz="1200" b="0" strike="noStrike" spc="-1"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CFD8DC"/>
              </a:buClr>
              <a:buFont typeface="Source Sans Pro"/>
              <a:buChar char="◎"/>
            </a:pPr>
            <a:r>
              <a:rPr lang="en" sz="12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Access flash memory to retreive PUFs</a:t>
            </a:r>
            <a:endParaRPr lang="en-US" sz="1200" b="0" strike="noStrike" spc="-1"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CFD8DC"/>
              </a:buClr>
              <a:buFont typeface="Source Sans Pro"/>
              <a:buChar char="◎"/>
            </a:pPr>
            <a:r>
              <a:rPr lang="en" sz="12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Store PUFs in DB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sldNum" idx="15"/>
          </p:nvPr>
        </p:nvSpPr>
        <p:spPr>
          <a:xfrm>
            <a:off x="4402080" y="9553680"/>
            <a:ext cx="3367080" cy="503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73E4E22-A8C4-4FF2-A712-67A02115571F}" type="slidenum">
              <a:rPr lang="it-IT" sz="1200" b="0" strike="noStrike" spc="-1">
                <a:latin typeface="Times New Roman"/>
              </a:rPr>
              <a:t>7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70120" y="1257480"/>
            <a:ext cx="6031080" cy="3392640"/>
          </a:xfrm>
          <a:prstGeom prst="rect">
            <a:avLst/>
          </a:prstGeom>
          <a:ln w="0">
            <a:noFill/>
          </a:ln>
        </p:spPr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040" cy="3959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2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PUF retrieval and DB initialization</a:t>
            </a:r>
            <a:endParaRPr lang="en-US" sz="12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en-US" sz="1200" b="0" strike="noStrike" spc="-1"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CFD8DC"/>
              </a:buClr>
              <a:buFont typeface="Source Sans Pro"/>
              <a:buChar char="◎"/>
              <a:tabLst>
                <a:tab pos="0" algn="l"/>
              </a:tabLst>
            </a:pPr>
            <a:r>
              <a:rPr lang="en" sz="12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Store SRAM content into flash memory</a:t>
            </a:r>
            <a:endParaRPr lang="en-US" sz="1200" b="0" strike="noStrike" spc="-1"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CFD8DC"/>
              </a:buClr>
              <a:buFont typeface="Source Sans Pro"/>
              <a:buChar char="◎"/>
              <a:tabLst>
                <a:tab pos="0" algn="l"/>
              </a:tabLst>
            </a:pPr>
            <a:r>
              <a:rPr lang="en" sz="12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Access flash memory to retreive PUFs</a:t>
            </a:r>
            <a:endParaRPr lang="en-US" sz="1200" b="0" strike="noStrike" spc="-1"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CFD8DC"/>
              </a:buClr>
              <a:buFont typeface="Source Sans Pro"/>
              <a:buChar char="◎"/>
              <a:tabLst>
                <a:tab pos="0" algn="l"/>
              </a:tabLst>
            </a:pPr>
            <a:r>
              <a:rPr lang="en" sz="12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Store PUFs in DB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sldNum" idx="16"/>
          </p:nvPr>
        </p:nvSpPr>
        <p:spPr>
          <a:xfrm>
            <a:off x="4402080" y="9553680"/>
            <a:ext cx="3367080" cy="503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CC02366-C127-4424-8E98-71E43689D2CC}" type="slidenum">
              <a:rPr lang="it-IT" sz="1200" b="0" strike="noStrike" spc="-1">
                <a:latin typeface="Times New Roman"/>
              </a:rPr>
              <a:t>8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70120" y="1257480"/>
            <a:ext cx="6031080" cy="3392640"/>
          </a:xfrm>
          <a:prstGeom prst="rect">
            <a:avLst/>
          </a:prstGeom>
          <a:ln w="0">
            <a:noFill/>
          </a:ln>
        </p:spPr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040" cy="3959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76320" indent="-21600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en" sz="12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Application of a challenge and verification of device authenticity</a:t>
            </a:r>
            <a:endParaRPr lang="en-US" sz="1200" b="0" strike="noStrike" spc="-1">
              <a:latin typeface="Arial"/>
            </a:endParaRPr>
          </a:p>
          <a:p>
            <a:pPr marL="76320" indent="-21600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200" b="0" strike="noStrike" spc="-1">
              <a:latin typeface="Arial"/>
            </a:endParaRPr>
          </a:p>
          <a:p>
            <a:pPr marL="457200" indent="-380880">
              <a:lnSpc>
                <a:spcPct val="100000"/>
              </a:lnSpc>
              <a:spcBef>
                <a:spcPts val="601"/>
              </a:spcBef>
              <a:buClr>
                <a:srgbClr val="CFD8DC"/>
              </a:buClr>
              <a:buFont typeface="Source Sans Pro"/>
              <a:buChar char="◎"/>
              <a:tabLst>
                <a:tab pos="0" algn="l"/>
              </a:tabLst>
            </a:pPr>
            <a:r>
              <a:rPr lang="en" sz="12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Apply challenge to DB and board</a:t>
            </a:r>
            <a:endParaRPr lang="en-US" sz="1200" b="0" strike="noStrike" spc="-1"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CFD8DC"/>
              </a:buClr>
              <a:buFont typeface="Source Sans Pro"/>
              <a:buChar char="◎"/>
              <a:tabLst>
                <a:tab pos="0" algn="l"/>
              </a:tabLst>
            </a:pPr>
            <a:r>
              <a:rPr lang="en" sz="12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Retreive board response</a:t>
            </a:r>
            <a:endParaRPr lang="en-US" sz="1200" b="0" strike="noStrike" spc="-1">
              <a:latin typeface="Arial"/>
            </a:endParaRPr>
          </a:p>
          <a:p>
            <a:pPr marL="457200" indent="-380880">
              <a:lnSpc>
                <a:spcPct val="100000"/>
              </a:lnSpc>
              <a:buClr>
                <a:srgbClr val="CFD8DC"/>
              </a:buClr>
              <a:buFont typeface="Source Sans Pro"/>
              <a:buChar char="◎"/>
              <a:tabLst>
                <a:tab pos="0" algn="l"/>
              </a:tabLst>
            </a:pPr>
            <a:r>
              <a:rPr lang="en" sz="12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Perform response matching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sldNum" idx="17"/>
          </p:nvPr>
        </p:nvSpPr>
        <p:spPr>
          <a:xfrm>
            <a:off x="4402080" y="9553680"/>
            <a:ext cx="3367080" cy="503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C85CE4F-2660-4FD7-B591-D5599784DF2B}" type="slidenum">
              <a:rPr lang="it-IT" sz="1200" b="0" strike="noStrike" spc="-1">
                <a:latin typeface="Times New Roman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B9489BF-E5DD-415E-AB2F-E26C53657FEC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62136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62136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07DADAD-B135-4F4F-B0E9-D51B0EF8D34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9280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34D9BE9-44D0-48DC-880C-7546F4172800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819720" y="160452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029960" y="160452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100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819720" y="368100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029960" y="368100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61D06EA-9233-45B5-B24E-1EC5E1299569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62136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62136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9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1000" cy="53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62136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E2636A1-0A23-4172-AC07-BFBF21F8D017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9280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62136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62136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62136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9280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819720" y="160452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1029960" y="160452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09480" y="368100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819720" y="368100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1029960" y="368100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62136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62136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9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62136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9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1609758-1A1B-4D94-BBB4-32EDDCBA64B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1000" cy="53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9280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62136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62136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62136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/>
          </p:nvPr>
        </p:nvSpPr>
        <p:spPr>
          <a:xfrm>
            <a:off x="9280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819720" y="160452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1029960" y="160452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09480" y="368100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/>
          </p:nvPr>
        </p:nvSpPr>
        <p:spPr>
          <a:xfrm>
            <a:off x="819720" y="368100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/>
          </p:nvPr>
        </p:nvSpPr>
        <p:spPr>
          <a:xfrm>
            <a:off x="1029960" y="3681000"/>
            <a:ext cx="19980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0000"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B6DA940-2865-4C24-9D8A-6EF5132D3B4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5FC6EFE-7062-4DE9-BCC5-6C181D791E5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1000" cy="53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1B2E0BC-5ABC-45EB-9432-07371162F3B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41D9706-DA63-4195-8C23-D25D2154BBD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1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928080" y="368100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49CA48E-585E-4A1C-A0E1-6DACE8418B2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928080" y="1604520"/>
            <a:ext cx="30312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3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621360" cy="1896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58000"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4E86424-B060-4889-957D-0EE1CA5BFE9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2280" cy="362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0680" cy="362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A949C9B-D699-4065-A483-2D7D4783C27C}" type="slidenum">
              <a:rPr lang="it-IT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0680" cy="362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US" sz="1400" b="0" strike="noStrike" spc="-1">
                <a:latin typeface="Times New Roman"/>
              </a:defRPr>
            </a:lvl1pPr>
          </a:lstStyle>
          <a:p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000" cy="1143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62136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24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262520" y="1604520"/>
            <a:ext cx="621360" cy="3975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24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28"/>
          <p:cNvSpPr/>
          <p:nvPr/>
        </p:nvSpPr>
        <p:spPr>
          <a:xfrm>
            <a:off x="0" y="0"/>
            <a:ext cx="12189600" cy="6855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5" name="Immagine 5" descr="Immagine che contiene testo&#10;&#10;Descrizione generata automaticamente"/>
          <p:cNvPicPr/>
          <p:nvPr/>
        </p:nvPicPr>
        <p:blipFill>
          <a:blip r:embed="rId3"/>
          <a:stretch/>
        </p:blipFill>
        <p:spPr>
          <a:xfrm>
            <a:off x="2762280" y="-14040"/>
            <a:ext cx="9428400" cy="6872760"/>
          </a:xfrm>
          <a:prstGeom prst="rect">
            <a:avLst/>
          </a:prstGeom>
          <a:ln w="0">
            <a:noFill/>
          </a:ln>
        </p:spPr>
      </p:pic>
      <p:sp>
        <p:nvSpPr>
          <p:cNvPr id="126" name="Rectangle 30"/>
          <p:cNvSpPr/>
          <p:nvPr/>
        </p:nvSpPr>
        <p:spPr>
          <a:xfrm>
            <a:off x="0" y="0"/>
            <a:ext cx="9336600" cy="6855480"/>
          </a:xfrm>
          <a:prstGeom prst="rect">
            <a:avLst/>
          </a:prstGeom>
          <a:gradFill rotWithShape="0">
            <a:gsLst>
              <a:gs pos="42000">
                <a:srgbClr val="000000"/>
              </a:gs>
              <a:gs pos="100000">
                <a:srgbClr val="000000">
                  <a:alpha val="0"/>
                </a:srgb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78080" y="1078560"/>
            <a:ext cx="4020840" cy="3201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800" b="0" strike="noStrike" spc="-1">
                <a:solidFill>
                  <a:srgbClr val="FFFFFF"/>
                </a:solidFill>
                <a:latin typeface="CMR17"/>
                <a:ea typeface="DejaVu Sans"/>
              </a:rPr>
              <a:t>Design and Development of a RAM-based PUF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ubTitle"/>
          </p:nvPr>
        </p:nvSpPr>
        <p:spPr>
          <a:xfrm>
            <a:off x="478080" y="4872960"/>
            <a:ext cx="4020840" cy="1205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FFFFFF"/>
                </a:solidFill>
                <a:latin typeface="CMR12"/>
                <a:ea typeface="DejaVu Sans"/>
              </a:rPr>
              <a:t>Zissis Tabouras (s284685)</a:t>
            </a:r>
            <a:endParaRPr lang="en-US" sz="2000" b="0" strike="noStrike" spc="-1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FFFFFF"/>
                </a:solidFill>
                <a:latin typeface="CMR12"/>
                <a:ea typeface="DejaVu Sans"/>
              </a:rPr>
              <a:t>Elena Roncolino (s304719)</a:t>
            </a:r>
            <a:endParaRPr lang="en-US" sz="2000" b="0" strike="noStrike" spc="-1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000" b="0" strike="noStrike" spc="-1">
                <a:solidFill>
                  <a:srgbClr val="FFFFFF"/>
                </a:solidFill>
                <a:latin typeface="CMR12"/>
                <a:ea typeface="DejaVu Sans"/>
              </a:rPr>
              <a:t>Stefano Palmieri (s281677)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29" name="Rectangle 32"/>
          <p:cNvSpPr/>
          <p:nvPr/>
        </p:nvSpPr>
        <p:spPr>
          <a:xfrm rot="5400000">
            <a:off x="762480" y="344160"/>
            <a:ext cx="143640" cy="701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Rectangle 34"/>
          <p:cNvSpPr/>
          <p:nvPr/>
        </p:nvSpPr>
        <p:spPr>
          <a:xfrm>
            <a:off x="480960" y="4546800"/>
            <a:ext cx="3975120" cy="15840"/>
          </a:xfrm>
          <a:prstGeom prst="rect">
            <a:avLst/>
          </a:prstGeom>
          <a:solidFill>
            <a:schemeClr val="tx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33EC860-BE25-4641-BA2A-FB28A1CF3B2A}" type="slidenum"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ldNum" idx="10"/>
          </p:nvPr>
        </p:nvSpPr>
        <p:spPr>
          <a:xfrm>
            <a:off x="11206080" y="6332760"/>
            <a:ext cx="727920" cy="5209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3C3CC11B-CFE9-4544-832E-675C92FBCCEC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10</a:t>
            </a:fld>
            <a:endParaRPr lang="en-US" sz="1300" b="0" strike="noStrike" spc="-1">
              <a:latin typeface="Times New Roman"/>
            </a:endParaRPr>
          </a:p>
        </p:txBody>
      </p:sp>
      <p:sp>
        <p:nvSpPr>
          <p:cNvPr id="168" name="PlaceHolder 21"/>
          <p:cNvSpPr/>
          <p:nvPr/>
        </p:nvSpPr>
        <p:spPr>
          <a:xfrm>
            <a:off x="1048680" y="41040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Results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69" name="Connettore diritto 198"/>
          <p:cNvSpPr/>
          <p:nvPr/>
        </p:nvSpPr>
        <p:spPr>
          <a:xfrm>
            <a:off x="103500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70" name="Immagine 6"/>
          <p:cNvPicPr/>
          <p:nvPr/>
        </p:nvPicPr>
        <p:blipFill>
          <a:blip r:embed="rId2"/>
          <a:stretch/>
        </p:blipFill>
        <p:spPr>
          <a:xfrm>
            <a:off x="1035000" y="1793880"/>
            <a:ext cx="6004080" cy="3604680"/>
          </a:xfrm>
          <a:prstGeom prst="rect">
            <a:avLst/>
          </a:prstGeom>
          <a:ln w="0">
            <a:noFill/>
          </a:ln>
        </p:spPr>
      </p:pic>
      <p:sp>
        <p:nvSpPr>
          <p:cNvPr id="171" name="CasellaDiTesto 1"/>
          <p:cNvSpPr/>
          <p:nvPr/>
        </p:nvSpPr>
        <p:spPr>
          <a:xfrm>
            <a:off x="7491240" y="2959560"/>
            <a:ext cx="4442760" cy="1309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Thresholds:</a:t>
            </a:r>
            <a:endParaRPr lang="en-US" sz="2000" b="0" strike="noStrike" spc="-1">
              <a:latin typeface="Arial"/>
            </a:endParaRPr>
          </a:p>
          <a:p>
            <a:pPr marL="743040" lvl="1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2 -&gt; 79,00%   of accurancy</a:t>
            </a:r>
            <a:endParaRPr lang="en-US" sz="2000" b="0" strike="noStrike" spc="-1">
              <a:latin typeface="Arial"/>
            </a:endParaRPr>
          </a:p>
          <a:p>
            <a:pPr marL="743040" lvl="1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3 -&gt; 90,10%   of accurancy</a:t>
            </a:r>
            <a:endParaRPr lang="en-US" sz="2000" b="0" strike="noStrike" spc="-1">
              <a:latin typeface="Arial"/>
            </a:endParaRPr>
          </a:p>
          <a:p>
            <a:pPr marL="743040" lvl="1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Arial"/>
                <a:ea typeface="DejaVu Sans"/>
              </a:rPr>
              <a:t>4 -&gt; 93,67%   of accurancy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2282400" y="2133360"/>
            <a:ext cx="8688240" cy="15433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400" b="1" strike="noStrike" spc="-1">
                <a:solidFill>
                  <a:srgbClr val="4CABE4"/>
                </a:solidFill>
                <a:latin typeface="Roboto Slab"/>
                <a:ea typeface="Roboto Slab"/>
              </a:rPr>
              <a:t>Example on the board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sldNum" idx="11"/>
          </p:nvPr>
        </p:nvSpPr>
        <p:spPr>
          <a:xfrm>
            <a:off x="11206080" y="6332760"/>
            <a:ext cx="728280" cy="5212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311071C8-F63A-4F3C-88D0-02FD15BCAAC7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11</a:t>
            </a:fld>
            <a:endParaRPr lang="en-US" sz="13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ldNum" idx="12"/>
          </p:nvPr>
        </p:nvSpPr>
        <p:spPr>
          <a:xfrm>
            <a:off x="11206080" y="6332760"/>
            <a:ext cx="727920" cy="5209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0AA49134-81D2-426F-B711-C4F5F9BE7CF7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12</a:t>
            </a:fld>
            <a:endParaRPr lang="en-US" sz="1300" b="0" strike="noStrike" spc="-1">
              <a:latin typeface="Times New Roman"/>
            </a:endParaRPr>
          </a:p>
        </p:txBody>
      </p:sp>
      <p:sp>
        <p:nvSpPr>
          <p:cNvPr id="175" name="PlaceHolder 5"/>
          <p:cNvSpPr/>
          <p:nvPr/>
        </p:nvSpPr>
        <p:spPr>
          <a:xfrm>
            <a:off x="1048680" y="41040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Flow 1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76" name="Connettore diritto 2"/>
          <p:cNvSpPr/>
          <p:nvPr/>
        </p:nvSpPr>
        <p:spPr>
          <a:xfrm>
            <a:off x="103500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db_init">
            <a:hlinkClick r:id="" action="ppaction://media"/>
            <a:extLst>
              <a:ext uri="{FF2B5EF4-FFF2-40B4-BE49-F238E27FC236}">
                <a16:creationId xmlns:a16="http://schemas.microsoft.com/office/drawing/2014/main" id="{A9AFB973-7C95-FCD0-51E8-F9C0EC7210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1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ldNum" idx="13"/>
          </p:nvPr>
        </p:nvSpPr>
        <p:spPr>
          <a:xfrm>
            <a:off x="11206080" y="6332760"/>
            <a:ext cx="727920" cy="5209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F6423A8A-3AD1-41AF-98F1-A49B202A9B22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13</a:t>
            </a:fld>
            <a:endParaRPr lang="en-US" sz="1300" b="0" strike="noStrike" spc="-1">
              <a:latin typeface="Times New Roman"/>
            </a:endParaRPr>
          </a:p>
        </p:txBody>
      </p:sp>
      <p:sp>
        <p:nvSpPr>
          <p:cNvPr id="178" name="PlaceHolder 8"/>
          <p:cNvSpPr/>
          <p:nvPr/>
        </p:nvSpPr>
        <p:spPr>
          <a:xfrm>
            <a:off x="1048680" y="41040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Flow 2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79" name="Connettore diritto 3"/>
          <p:cNvSpPr/>
          <p:nvPr/>
        </p:nvSpPr>
        <p:spPr>
          <a:xfrm>
            <a:off x="103500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challenge">
            <a:hlinkClick r:id="" action="ppaction://media"/>
            <a:extLst>
              <a:ext uri="{FF2B5EF4-FFF2-40B4-BE49-F238E27FC236}">
                <a16:creationId xmlns:a16="http://schemas.microsoft.com/office/drawing/2014/main" id="{B6566464-A545-64C7-6C0E-5DC3F1A72B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4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7"/>
          <p:cNvSpPr/>
          <p:nvPr/>
        </p:nvSpPr>
        <p:spPr>
          <a:xfrm>
            <a:off x="1048320" y="41112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Why is a PUF?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32" name="PlaceHolder 9"/>
          <p:cNvSpPr/>
          <p:nvPr/>
        </p:nvSpPr>
        <p:spPr>
          <a:xfrm>
            <a:off x="11206080" y="6333120"/>
            <a:ext cx="727920" cy="52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0E3B795D-E059-4928-9202-3D1E958E5B87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2</a:t>
            </a:fld>
            <a:endParaRPr lang="en-US" sz="1300" b="0" strike="noStrike" spc="-1">
              <a:latin typeface="Arial"/>
            </a:endParaRPr>
          </a:p>
        </p:txBody>
      </p:sp>
      <p:sp>
        <p:nvSpPr>
          <p:cNvPr id="133" name="Connettore diritto 177"/>
          <p:cNvSpPr/>
          <p:nvPr/>
        </p:nvSpPr>
        <p:spPr>
          <a:xfrm>
            <a:off x="103464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4" name="Segnaposto contenuto 9"/>
          <p:cNvPicPr/>
          <p:nvPr/>
        </p:nvPicPr>
        <p:blipFill>
          <a:blip r:embed="rId2"/>
          <a:stretch/>
        </p:blipFill>
        <p:spPr>
          <a:xfrm>
            <a:off x="6138000" y="2351160"/>
            <a:ext cx="4999680" cy="33422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7"/>
          <p:cNvSpPr/>
          <p:nvPr/>
        </p:nvSpPr>
        <p:spPr>
          <a:xfrm>
            <a:off x="1048320" y="41112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Why is PUF important?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36" name="PlaceHolder 9"/>
          <p:cNvSpPr/>
          <p:nvPr/>
        </p:nvSpPr>
        <p:spPr>
          <a:xfrm>
            <a:off x="11206080" y="6333120"/>
            <a:ext cx="727920" cy="52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7A0AC8EB-97CA-4B00-B1F0-BEDCE38D2E38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3</a:t>
            </a:fld>
            <a:endParaRPr lang="en-US" sz="1300" b="0" strike="noStrike" spc="-1">
              <a:latin typeface="Arial"/>
            </a:endParaRPr>
          </a:p>
        </p:txBody>
      </p:sp>
      <p:sp>
        <p:nvSpPr>
          <p:cNvPr id="137" name="Connettore diritto 177"/>
          <p:cNvSpPr/>
          <p:nvPr/>
        </p:nvSpPr>
        <p:spPr>
          <a:xfrm>
            <a:off x="103464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8" name="Segnaposto contenuto 13"/>
          <p:cNvPicPr/>
          <p:nvPr/>
        </p:nvPicPr>
        <p:blipFill>
          <a:blip r:embed="rId2"/>
          <a:stretch/>
        </p:blipFill>
        <p:spPr>
          <a:xfrm>
            <a:off x="4129200" y="1872000"/>
            <a:ext cx="7501320" cy="35596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7"/>
          <p:cNvSpPr/>
          <p:nvPr/>
        </p:nvSpPr>
        <p:spPr>
          <a:xfrm>
            <a:off x="1048320" y="41112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How PUF works?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40" name="PlaceHolder 9"/>
          <p:cNvSpPr/>
          <p:nvPr/>
        </p:nvSpPr>
        <p:spPr>
          <a:xfrm>
            <a:off x="11206080" y="6333120"/>
            <a:ext cx="727920" cy="52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4119FEF7-4078-4116-9315-7E554BFF1A1C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4</a:t>
            </a:fld>
            <a:endParaRPr lang="en-US" sz="1300" b="0" strike="noStrike" spc="-1">
              <a:latin typeface="Arial"/>
            </a:endParaRPr>
          </a:p>
        </p:txBody>
      </p:sp>
      <p:sp>
        <p:nvSpPr>
          <p:cNvPr id="141" name="Connettore diritto 177"/>
          <p:cNvSpPr/>
          <p:nvPr/>
        </p:nvSpPr>
        <p:spPr>
          <a:xfrm>
            <a:off x="103464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2" name="Segnaposto contenuto 5"/>
          <p:cNvPicPr/>
          <p:nvPr/>
        </p:nvPicPr>
        <p:blipFill>
          <a:blip r:embed="rId2"/>
          <a:stretch/>
        </p:blipFill>
        <p:spPr>
          <a:xfrm>
            <a:off x="4980240" y="1689480"/>
            <a:ext cx="6370920" cy="3326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7"/>
          <p:cNvSpPr/>
          <p:nvPr/>
        </p:nvSpPr>
        <p:spPr>
          <a:xfrm>
            <a:off x="1048320" y="41112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PUF implemented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44" name="PlaceHolder 9"/>
          <p:cNvSpPr/>
          <p:nvPr/>
        </p:nvSpPr>
        <p:spPr>
          <a:xfrm>
            <a:off x="11206080" y="6333120"/>
            <a:ext cx="727920" cy="52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E0504D85-E123-4C09-9538-9BC586B2C61D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5</a:t>
            </a:fld>
            <a:endParaRPr lang="en-US" sz="1300" b="0" strike="noStrike" spc="-1">
              <a:latin typeface="Arial"/>
            </a:endParaRPr>
          </a:p>
        </p:txBody>
      </p:sp>
      <p:sp>
        <p:nvSpPr>
          <p:cNvPr id="145" name="Connettore diritto 177"/>
          <p:cNvSpPr/>
          <p:nvPr/>
        </p:nvSpPr>
        <p:spPr>
          <a:xfrm>
            <a:off x="103464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6" name="Segnaposto contenuto 5"/>
          <p:cNvPicPr/>
          <p:nvPr/>
        </p:nvPicPr>
        <p:blipFill>
          <a:blip r:embed="rId2"/>
          <a:stretch/>
        </p:blipFill>
        <p:spPr>
          <a:xfrm>
            <a:off x="6225480" y="2573640"/>
            <a:ext cx="4979160" cy="2664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2282400" y="2133360"/>
            <a:ext cx="8688240" cy="15433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400" b="1" strike="noStrike" spc="-1">
                <a:solidFill>
                  <a:srgbClr val="4CABE4"/>
                </a:solidFill>
                <a:latin typeface="Roboto Slab"/>
                <a:ea typeface="Roboto Slab"/>
              </a:rPr>
              <a:t>Implementation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ldNum" idx="7"/>
          </p:nvPr>
        </p:nvSpPr>
        <p:spPr>
          <a:xfrm>
            <a:off x="11206080" y="6332760"/>
            <a:ext cx="728280" cy="5212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32DB65BC-778A-4C63-8A15-2BA29A520362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6</a:t>
            </a:fld>
            <a:endParaRPr lang="en-US" sz="13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7"/>
          <p:cNvSpPr/>
          <p:nvPr/>
        </p:nvSpPr>
        <p:spPr>
          <a:xfrm>
            <a:off x="1048320" y="37404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Implementation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50" name="PlaceHolder 9"/>
          <p:cNvSpPr/>
          <p:nvPr/>
        </p:nvSpPr>
        <p:spPr>
          <a:xfrm>
            <a:off x="11206080" y="6333120"/>
            <a:ext cx="727920" cy="520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F73AB02C-51D8-4456-8DAA-7FFC5D0CAFA4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7</a:t>
            </a:fld>
            <a:endParaRPr lang="en-US" sz="1300" b="0" strike="noStrike" spc="-1">
              <a:latin typeface="Arial"/>
            </a:endParaRPr>
          </a:p>
        </p:txBody>
      </p:sp>
      <p:sp>
        <p:nvSpPr>
          <p:cNvPr id="151" name="Connettore diritto 177"/>
          <p:cNvSpPr/>
          <p:nvPr/>
        </p:nvSpPr>
        <p:spPr>
          <a:xfrm>
            <a:off x="103464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" name="CasellaDiTesto 1"/>
          <p:cNvSpPr/>
          <p:nvPr/>
        </p:nvSpPr>
        <p:spPr>
          <a:xfrm>
            <a:off x="1195560" y="2297520"/>
            <a:ext cx="9797400" cy="2649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Two flow:</a:t>
            </a:r>
            <a:br>
              <a:rPr sz="2400"/>
            </a:br>
            <a:br>
              <a:rPr sz="2400"/>
            </a:br>
            <a:r>
              <a:rPr lang="it-IT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br>
              <a:rPr sz="2400"/>
            </a:br>
            <a:r>
              <a:rPr lang="it-IT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1. </a:t>
            </a:r>
            <a:r>
              <a:rPr lang="en-US" sz="2400" b="0" strike="noStrike" spc="-1">
                <a:solidFill>
                  <a:srgbClr val="000000"/>
                </a:solidFill>
                <a:latin typeface="CMR10"/>
                <a:ea typeface="DejaVu Sans"/>
              </a:rPr>
              <a:t>host retrieving all the responses from the device</a:t>
            </a:r>
            <a:r>
              <a:rPr lang="it-IT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br>
              <a:rPr sz="2400"/>
            </a:br>
            <a:br>
              <a:rPr sz="2400"/>
            </a:br>
            <a:r>
              <a:rPr lang="it-IT" sz="2400" b="0" strike="noStrike" spc="-1">
                <a:solidFill>
                  <a:srgbClr val="000000"/>
                </a:solidFill>
                <a:latin typeface="Arial"/>
                <a:ea typeface="DejaVu Sans"/>
              </a:rPr>
              <a:t>	2.</a:t>
            </a:r>
            <a:r>
              <a:rPr lang="en-US" sz="2400" b="0" strike="noStrike" spc="-1">
                <a:solidFill>
                  <a:srgbClr val="000000"/>
                </a:solidFill>
                <a:latin typeface="CMR10"/>
                <a:ea typeface="DejaVu Sans"/>
              </a:rPr>
              <a:t> challenge-response authentication mechanism between the host 	</a:t>
            </a:r>
            <a:r>
              <a:rPr lang="it-IT" sz="2400" b="0" strike="noStrike" spc="-1">
                <a:solidFill>
                  <a:srgbClr val="000000"/>
                </a:solidFill>
                <a:latin typeface="CMR10"/>
                <a:ea typeface="DejaVu Sans"/>
              </a:rPr>
              <a:t>and the device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/>
          </p:nvPr>
        </p:nvSpPr>
        <p:spPr>
          <a:xfrm>
            <a:off x="1045080" y="1828800"/>
            <a:ext cx="2839320" cy="159840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en" sz="2000" b="1" u="sng" strike="noStrike" spc="-1">
                <a:solidFill>
                  <a:srgbClr val="263238"/>
                </a:solidFill>
                <a:uFillTx/>
                <a:latin typeface="Source Sans Pro"/>
                <a:ea typeface="Source Sans Pro"/>
              </a:rPr>
              <a:t>Host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Request list of PUFs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Receive PUF list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Store the list in a DB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1045080" y="3492720"/>
            <a:ext cx="4668120" cy="130608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en" sz="2000" b="1" u="sng" strike="noStrike" spc="-1">
                <a:solidFill>
                  <a:srgbClr val="263238"/>
                </a:solidFill>
                <a:uFillTx/>
                <a:latin typeface="Source Sans Pro"/>
                <a:ea typeface="Source Sans Pro"/>
              </a:rPr>
              <a:t>Device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Store SRAM content in FLASH(startup)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Send list of PUFs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sldNum" idx="8"/>
          </p:nvPr>
        </p:nvSpPr>
        <p:spPr>
          <a:xfrm>
            <a:off x="11206080" y="6332760"/>
            <a:ext cx="727920" cy="5209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DCB7BB2C-27FC-4FD8-959E-ADAD110303C4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8</a:t>
            </a:fld>
            <a:endParaRPr lang="en-US" sz="1300" b="0" strike="noStrike" spc="-1">
              <a:latin typeface="Times New Roman"/>
            </a:endParaRPr>
          </a:p>
        </p:txBody>
      </p:sp>
      <p:sp>
        <p:nvSpPr>
          <p:cNvPr id="156" name="PlaceHolder 18"/>
          <p:cNvSpPr/>
          <p:nvPr/>
        </p:nvSpPr>
        <p:spPr>
          <a:xfrm>
            <a:off x="1048680" y="41040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Roboto Slab"/>
              </a:rPr>
              <a:t>First flow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57" name="Rettangolo 184"/>
          <p:cNvSpPr/>
          <p:nvPr/>
        </p:nvSpPr>
        <p:spPr>
          <a:xfrm>
            <a:off x="7543800" y="1371600"/>
            <a:ext cx="1369800" cy="45540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8" name="Connettore diritto 185"/>
          <p:cNvSpPr/>
          <p:nvPr/>
        </p:nvSpPr>
        <p:spPr>
          <a:xfrm>
            <a:off x="103500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59" name="Immagine 2"/>
          <p:cNvPicPr/>
          <p:nvPr/>
        </p:nvPicPr>
        <p:blipFill>
          <a:blip r:embed="rId3"/>
          <a:stretch/>
        </p:blipFill>
        <p:spPr>
          <a:xfrm>
            <a:off x="6219000" y="1532160"/>
            <a:ext cx="3939480" cy="4799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/>
          </p:nvPr>
        </p:nvSpPr>
        <p:spPr>
          <a:xfrm>
            <a:off x="1048320" y="1852200"/>
            <a:ext cx="3979080" cy="176760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en" sz="2000" b="1" u="sng" strike="noStrike" spc="-1">
                <a:solidFill>
                  <a:srgbClr val="263238"/>
                </a:solidFill>
                <a:uFillTx/>
                <a:latin typeface="Source Sans Pro"/>
                <a:ea typeface="Source Sans Pro"/>
              </a:rPr>
              <a:t>Host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Generate challenge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Send challenge to Board and DB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Compare responses (Hamming)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1045080" y="3492720"/>
            <a:ext cx="2382120" cy="1306080"/>
          </a:xfrm>
          <a:prstGeom prst="rect">
            <a:avLst/>
          </a:prstGeom>
          <a:noFill/>
          <a:ln w="0">
            <a:noFill/>
          </a:ln>
        </p:spPr>
        <p:txBody>
          <a:bodyPr lIns="0" tIns="91440" rIns="0" bIns="91440" anchor="t">
            <a:noAutofit/>
          </a:bodyPr>
          <a:lstStyle/>
          <a:p>
            <a:pPr marL="228600" indent="-22860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en" sz="2000" b="1" u="sng" strike="noStrike" spc="-1">
                <a:solidFill>
                  <a:srgbClr val="263238"/>
                </a:solidFill>
                <a:uFillTx/>
                <a:latin typeface="Source Sans Pro"/>
                <a:ea typeface="Source Sans Pro"/>
              </a:rPr>
              <a:t>Device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Receive challenge</a:t>
            </a:r>
            <a:endParaRPr lang="en-US" sz="2000" b="0" strike="noStrike" spc="-1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601"/>
              </a:spcBef>
              <a:buClr>
                <a:srgbClr val="263238"/>
              </a:buClr>
              <a:buFont typeface="Symbol"/>
              <a:buChar char=""/>
              <a:tabLst>
                <a:tab pos="0" algn="l"/>
              </a:tabLst>
            </a:pPr>
            <a:r>
              <a:rPr lang="en" sz="2000" b="0" strike="noStrike" spc="-1">
                <a:solidFill>
                  <a:srgbClr val="263238"/>
                </a:solidFill>
                <a:latin typeface="Source Sans Pro"/>
                <a:ea typeface="Source Sans Pro"/>
              </a:rPr>
              <a:t>Send response</a:t>
            </a:r>
            <a:endParaRPr lang="en-US" sz="2000" b="0" strike="noStrike" spc="-1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sldNum" idx="9"/>
          </p:nvPr>
        </p:nvSpPr>
        <p:spPr>
          <a:xfrm>
            <a:off x="11206080" y="6332760"/>
            <a:ext cx="727920" cy="52092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pos="0" algn="l"/>
              </a:tabLst>
              <a:def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fld id="{2525EA7B-D0A1-48CE-BD6D-C7C52660E317}" type="slidenum">
              <a:rPr lang="en" sz="1300" b="1" strike="noStrike" spc="-1">
                <a:solidFill>
                  <a:srgbClr val="0091EA"/>
                </a:solidFill>
                <a:latin typeface="Source Sans Pro"/>
                <a:ea typeface="Source Sans Pro"/>
              </a:rPr>
              <a:t>9</a:t>
            </a:fld>
            <a:endParaRPr lang="en-US" sz="1300" b="0" strike="noStrike" spc="-1">
              <a:latin typeface="Times New Roman"/>
            </a:endParaRPr>
          </a:p>
        </p:txBody>
      </p:sp>
      <p:sp>
        <p:nvSpPr>
          <p:cNvPr id="163" name="PlaceHolder 21"/>
          <p:cNvSpPr/>
          <p:nvPr/>
        </p:nvSpPr>
        <p:spPr>
          <a:xfrm>
            <a:off x="1048680" y="410400"/>
            <a:ext cx="10092240" cy="93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91440" rIns="0" bIns="91440" anchor="b">
            <a:no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2600" b="0" strike="noStrike" spc="-1">
                <a:solidFill>
                  <a:srgbClr val="4CABE4"/>
                </a:solidFill>
                <a:latin typeface="Roboto Slab"/>
                <a:ea typeface="DejaVu Sans"/>
              </a:rPr>
              <a:t>Second Flow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164" name="Rettangolo 197"/>
          <p:cNvSpPr/>
          <p:nvPr/>
        </p:nvSpPr>
        <p:spPr>
          <a:xfrm>
            <a:off x="7543800" y="1371600"/>
            <a:ext cx="1369800" cy="455400"/>
          </a:xfrm>
          <a:prstGeom prst="rect">
            <a:avLst/>
          </a:pr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5" name="Connettore diritto 198"/>
          <p:cNvSpPr/>
          <p:nvPr/>
        </p:nvSpPr>
        <p:spPr>
          <a:xfrm>
            <a:off x="1035000" y="1371600"/>
            <a:ext cx="5594760" cy="360"/>
          </a:xfrm>
          <a:prstGeom prst="line">
            <a:avLst/>
          </a:prstGeom>
          <a:ln w="19080">
            <a:solidFill>
              <a:srgbClr val="4CABE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66" name="Immagine 2"/>
          <p:cNvPicPr/>
          <p:nvPr/>
        </p:nvPicPr>
        <p:blipFill>
          <a:blip r:embed="rId3"/>
          <a:stretch/>
        </p:blipFill>
        <p:spPr>
          <a:xfrm>
            <a:off x="6435360" y="1461600"/>
            <a:ext cx="3695760" cy="48697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906</TotalTime>
  <Words>228</Words>
  <Application>Microsoft Office PowerPoint</Application>
  <PresentationFormat>Widescreen</PresentationFormat>
  <Paragraphs>65</Paragraphs>
  <Slides>13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Arial</vt:lpstr>
      <vt:lpstr>Calibri</vt:lpstr>
      <vt:lpstr>CMR10</vt:lpstr>
      <vt:lpstr>CMR12</vt:lpstr>
      <vt:lpstr>CMR17</vt:lpstr>
      <vt:lpstr>Roboto Slab</vt:lpstr>
      <vt:lpstr>Source Sans Pro</vt:lpstr>
      <vt:lpstr>Symbol</vt:lpstr>
      <vt:lpstr>Times New Roman</vt:lpstr>
      <vt:lpstr>Wingdings</vt:lpstr>
      <vt:lpstr>Office Theme</vt:lpstr>
      <vt:lpstr>Office Theme</vt:lpstr>
      <vt:lpstr>Office Theme</vt:lpstr>
      <vt:lpstr>Design and Development of a RAM-based PUF</vt:lpstr>
      <vt:lpstr>PowerPoint Presentation</vt:lpstr>
      <vt:lpstr>PowerPoint Presentation</vt:lpstr>
      <vt:lpstr>PowerPoint Presentation</vt:lpstr>
      <vt:lpstr>PowerPoint Presentation</vt:lpstr>
      <vt:lpstr>Implementation</vt:lpstr>
      <vt:lpstr>PowerPoint Presentation</vt:lpstr>
      <vt:lpstr>PowerPoint Presentation</vt:lpstr>
      <vt:lpstr>PowerPoint Presentation</vt:lpstr>
      <vt:lpstr>PowerPoint Presentation</vt:lpstr>
      <vt:lpstr>Example on the board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Development of a RAM-based PUF</dc:title>
  <dc:subject/>
  <dc:creator>Stefano</dc:creator>
  <dc:description/>
  <cp:lastModifiedBy>ZISSIS TABOURAS</cp:lastModifiedBy>
  <cp:revision>39</cp:revision>
  <dcterms:created xsi:type="dcterms:W3CDTF">2022-08-27T13:57:29Z</dcterms:created>
  <dcterms:modified xsi:type="dcterms:W3CDTF">2022-09-16T18:27:30Z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4</vt:i4>
  </property>
  <property fmtid="{D5CDD505-2E9C-101B-9397-08002B2CF9AE}" pid="3" name="PresentationFormat">
    <vt:lpwstr>Widescreen</vt:lpwstr>
  </property>
  <property fmtid="{D5CDD505-2E9C-101B-9397-08002B2CF9AE}" pid="4" name="Slides">
    <vt:i4>11</vt:i4>
  </property>
</Properties>
</file>